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18"/>
  </p:notesMasterIdLst>
  <p:handoutMasterIdLst>
    <p:handoutMasterId r:id="rId19"/>
  </p:handoutMasterIdLst>
  <p:sldIdLst>
    <p:sldId id="361" r:id="rId7"/>
    <p:sldId id="374" r:id="rId8"/>
    <p:sldId id="257" r:id="rId9"/>
    <p:sldId id="259" r:id="rId10"/>
    <p:sldId id="376" r:id="rId11"/>
    <p:sldId id="375" r:id="rId12"/>
    <p:sldId id="377" r:id="rId13"/>
    <p:sldId id="378" r:id="rId14"/>
    <p:sldId id="379" r:id="rId15"/>
    <p:sldId id="371" r:id="rId16"/>
    <p:sldId id="321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 autoAdjust="0"/>
    <p:restoredTop sz="93548"/>
  </p:normalViewPr>
  <p:slideViewPr>
    <p:cSldViewPr snapToGrid="0">
      <p:cViewPr varScale="1">
        <p:scale>
          <a:sx n="95" d="100"/>
          <a:sy n="95" d="100"/>
        </p:scale>
        <p:origin x="10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4/8/19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4/8/19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8641E-142F-D84A-94C4-AB0E77C6CC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6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3" t="21298" r="4245" b="2359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49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745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70E4E49-42EA-4646-806F-4543D65EF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C99A7BD-35E3-6C48-9932-949A94C6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49AC842-3F8D-254D-90B4-AF304AFFF8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F9C109C-BF81-F249-8D1F-C2696B6FE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554490"/>
            <a:ext cx="11233150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 userDrawn="1">
            <p:ph idx="1"/>
          </p:nvPr>
        </p:nvSpPr>
        <p:spPr>
          <a:xfrm>
            <a:off x="479425" y="2373786"/>
            <a:ext cx="3392553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31112"/>
            <a:ext cx="2619375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96540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79425" y="1629080"/>
            <a:ext cx="5481108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7584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Danke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谢谢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ありがとう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Kiitos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감사합니다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3000" dirty="0" err="1">
                <a:solidFill>
                  <a:schemeClr val="bg1"/>
                </a:solidFill>
              </a:rPr>
              <a:t>धन्यवाद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2019 Arm Limited </a:t>
            </a: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5A41-CC6A-C24E-8E5F-82D39794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5F66-EE9D-AC4C-813F-8DC4B85E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0A5C4-1794-8B45-8BC9-3A68D754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75D2-DDA2-4544-B3C2-60324668DB7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3B6C5-6490-3147-B9B6-63B80C17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A12C-4B7D-574B-8059-1BB46091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941131" y="788740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6009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3" y="6413179"/>
            <a:ext cx="1561617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E2C4A-1276-8245-9386-BEC9B5ED1F8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0927345" y="6387093"/>
            <a:ext cx="782868" cy="2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6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  <p:sldLayoutId id="2147485527" r:id="rId3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52B18-B170-6249-8465-0928AE8AA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6947" y="5770761"/>
            <a:ext cx="5698455" cy="295077"/>
          </a:xfrm>
        </p:spPr>
        <p:txBody>
          <a:bodyPr/>
          <a:lstStyle/>
          <a:p>
            <a:r>
              <a:rPr lang="en-US" dirty="0"/>
              <a:t>Eliot Kimber — </a:t>
            </a:r>
            <a:r>
              <a:rPr lang="en-US" dirty="0" err="1"/>
              <a:t>Comtrext</a:t>
            </a:r>
            <a:r>
              <a:rPr lang="en-US" dirty="0"/>
              <a:t>, LLC, Wayne Brissette — 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FD217-0A61-E642-AB33-919169A25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2019-04-17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722FE-CF66-8846-B576-049FDAD2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DITA Glossary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0C441-F75E-CA4F-8983-AA9277427E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DITA North America 2019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79C97E4-F212-214D-A761-AF67BDB84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or “how to get some cool glossary tools for free”</a:t>
            </a:r>
          </a:p>
        </p:txBody>
      </p:sp>
    </p:spTree>
    <p:extLst>
      <p:ext uri="{BB962C8B-B14F-4D97-AF65-F5344CB8AC3E}">
        <p14:creationId xmlns:p14="http://schemas.microsoft.com/office/powerpoint/2010/main" val="53786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5DCB-CFD1-E64C-99AE-6002CFA7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Eliot Kimber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BB4F2-DD2B-844D-A5FD-141927A04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5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5B94-4B97-EB40-95CD-7026191A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8BD5-F14E-C94D-A9EF-65FD53C4E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5A534-6715-EA40-9D55-84DD0C174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Wait? Didn’t Eliot do this presentation last year?</a:t>
            </a:r>
          </a:p>
          <a:p>
            <a:pPr lvl="1"/>
            <a:r>
              <a:rPr lang="en-US" dirty="0"/>
              <a:t>Yes. </a:t>
            </a:r>
            <a:r>
              <a:rPr lang="en-US" dirty="0" err="1"/>
              <a:t>Erm</a:t>
            </a:r>
            <a:r>
              <a:rPr lang="en-US" dirty="0"/>
              <a:t>, No. </a:t>
            </a:r>
            <a:r>
              <a:rPr lang="en-US" dirty="0" err="1"/>
              <a:t>Erm</a:t>
            </a:r>
            <a:r>
              <a:rPr lang="en-US" dirty="0"/>
              <a:t>, Kind of… </a:t>
            </a:r>
          </a:p>
          <a:p>
            <a:pPr lvl="1"/>
            <a:r>
              <a:rPr lang="en-US" dirty="0"/>
              <a:t>And it’s why there’s another one this year. </a:t>
            </a:r>
          </a:p>
          <a:p>
            <a:pPr lvl="1"/>
            <a:r>
              <a:rPr lang="en-US" dirty="0"/>
              <a:t>I was excited after Eliot’s talk and wanted to get a glossary working on some things I was working on.</a:t>
            </a:r>
          </a:p>
          <a:p>
            <a:pPr lvl="1"/>
            <a:r>
              <a:rPr lang="en-US" dirty="0"/>
              <a:t>That was a failure. </a:t>
            </a:r>
          </a:p>
          <a:p>
            <a:pPr lvl="2"/>
            <a:r>
              <a:rPr lang="en-US" dirty="0"/>
              <a:t>We didn’t have the backend working.</a:t>
            </a:r>
          </a:p>
          <a:p>
            <a:pPr lvl="2"/>
            <a:r>
              <a:rPr lang="en-US" dirty="0"/>
              <a:t>The authoring experience was painful.</a:t>
            </a:r>
          </a:p>
        </p:txBody>
      </p:sp>
    </p:spTree>
    <p:extLst>
      <p:ext uri="{BB962C8B-B14F-4D97-AF65-F5344CB8AC3E}">
        <p14:creationId xmlns:p14="http://schemas.microsoft.com/office/powerpoint/2010/main" val="11107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Terms and their definitions </a:t>
            </a:r>
          </a:p>
          <a:p>
            <a:r>
              <a:rPr lang="en-US" i="1" dirty="0"/>
              <a:t>For presentation to readers</a:t>
            </a:r>
          </a:p>
          <a:p>
            <a:r>
              <a:rPr lang="en-US" i="1" dirty="0"/>
              <a:t>May include definitions of acronyms and abbreviations </a:t>
            </a:r>
          </a:p>
          <a:p>
            <a:r>
              <a:rPr lang="en-US" i="1" dirty="0"/>
              <a:t>May include lexicographic details: part of speech, etc. </a:t>
            </a:r>
          </a:p>
          <a:p>
            <a:r>
              <a:rPr lang="en-US" i="1" dirty="0"/>
              <a:t>Source for use-by-reference of &lt;term&gt; elements in content</a:t>
            </a:r>
          </a:p>
        </p:txBody>
      </p:sp>
    </p:spTree>
    <p:extLst>
      <p:ext uri="{BB962C8B-B14F-4D97-AF65-F5344CB8AC3E}">
        <p14:creationId xmlns:p14="http://schemas.microsoft.com/office/powerpoint/2010/main" val="195621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2C4-316D-954F-945E-46794945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 what isn’t a DITA glossary?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ACCF3-91BB-354E-893B-FF3E0DC0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Formal term list as used in terminology management tools like </a:t>
            </a:r>
            <a:r>
              <a:rPr lang="en-US" i="1" dirty="0" err="1"/>
              <a:t>Congree</a:t>
            </a:r>
            <a:r>
              <a:rPr lang="en-US" i="1" dirty="0"/>
              <a:t> or </a:t>
            </a:r>
            <a:r>
              <a:rPr lang="en-US" i="1" dirty="0" err="1"/>
              <a:t>Acrolinx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Terminology management is a separate concern from glossary authoring</a:t>
            </a:r>
          </a:p>
        </p:txBody>
      </p:sp>
    </p:spTree>
    <p:extLst>
      <p:ext uri="{BB962C8B-B14F-4D97-AF65-F5344CB8AC3E}">
        <p14:creationId xmlns:p14="http://schemas.microsoft.com/office/powerpoint/2010/main" val="124303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9501-A5D3-D644-9FD9-8CBF2906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&lt;</a:t>
            </a:r>
            <a:r>
              <a:rPr lang="en-US" dirty="0" err="1"/>
              <a:t>glossref</a:t>
            </a:r>
            <a:r>
              <a:rPr lang="en-US" dirty="0"/>
              <a:t>&gt;?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AEAA-B441-224C-863A-45B13209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glossref</a:t>
            </a:r>
            <a:r>
              <a:rPr lang="en-US" dirty="0"/>
              <a:t>&gt; is a </a:t>
            </a:r>
            <a:r>
              <a:rPr lang="en-US" dirty="0" err="1"/>
              <a:t>topicref</a:t>
            </a:r>
            <a:r>
              <a:rPr lang="en-US" dirty="0"/>
              <a:t> type designed for referring to glossary topic	</a:t>
            </a:r>
          </a:p>
          <a:p>
            <a:pPr lvl="1"/>
            <a:r>
              <a:rPr lang="en-US" dirty="0"/>
              <a:t>While it seems exactly what you want to do. </a:t>
            </a:r>
          </a:p>
          <a:p>
            <a:pPr lvl="1"/>
            <a:r>
              <a:rPr lang="en-US" dirty="0"/>
              <a:t>The DITA spec even says: “The &lt;</a:t>
            </a:r>
            <a:r>
              <a:rPr lang="en-US" dirty="0" err="1"/>
              <a:t>glossref</a:t>
            </a:r>
            <a:r>
              <a:rPr lang="en-US" dirty="0"/>
              <a:t>&gt; element is a convenience element in maps for creating a reference to a glossary topic.”</a:t>
            </a:r>
          </a:p>
          <a:p>
            <a:pPr lvl="2"/>
            <a:r>
              <a:rPr lang="en-US" dirty="0"/>
              <a:t>But just don’t do it. </a:t>
            </a:r>
          </a:p>
          <a:p>
            <a:pPr lvl="1"/>
            <a:r>
              <a:rPr lang="en-US" dirty="0"/>
              <a:t>Sets @toc to “no”</a:t>
            </a:r>
          </a:p>
          <a:p>
            <a:pPr lvl="1"/>
            <a:r>
              <a:rPr lang="en-US" dirty="0"/>
              <a:t>Sets @print to “no”</a:t>
            </a:r>
          </a:p>
          <a:p>
            <a:pPr lvl="2"/>
            <a:r>
              <a:rPr lang="en-US" dirty="0"/>
              <a:t>And I loved Eliot’s answer to why last year: “Nobody knows why”.</a:t>
            </a:r>
          </a:p>
          <a:p>
            <a:pPr lvl="1"/>
            <a:r>
              <a:rPr lang="en-US" dirty="0"/>
              <a:t>Requires @keys attribute.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E3D90-2F1E-AD42-A370-017D4A5E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31AC7-E5AB-2348-8B2B-992A0C692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CC4D-DD14-4547-B766-E582E613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D4A89-56EC-D24F-BBDB-A43B6B080F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BD20-DC15-1D48-96E9-1704F7BB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somebody has already setup the 100-200 terms for you. </a:t>
            </a:r>
          </a:p>
          <a:p>
            <a:pPr lvl="1"/>
            <a:r>
              <a:rPr lang="en-US" dirty="0"/>
              <a:t>Options are: </a:t>
            </a:r>
          </a:p>
          <a:p>
            <a:pPr lvl="2"/>
            <a:r>
              <a:rPr lang="en-US" dirty="0"/>
              <a:t>Manually go into a topic and add them. </a:t>
            </a:r>
          </a:p>
          <a:p>
            <a:pPr lvl="2"/>
            <a:r>
              <a:rPr lang="en-US" dirty="0"/>
              <a:t>Run a transform on them at build time that adds the requirements (I vote for this)</a:t>
            </a:r>
          </a:p>
          <a:p>
            <a:r>
              <a:rPr lang="en-US" dirty="0"/>
              <a:t>Manual entry isn’t all bad, but it is time consuming. </a:t>
            </a:r>
          </a:p>
          <a:p>
            <a:r>
              <a:rPr lang="en-US" dirty="0"/>
              <a:t>But it doesn’t have to be if you’re using </a:t>
            </a:r>
            <a:r>
              <a:rPr lang="en-US" dirty="0" err="1"/>
              <a:t>oXygen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5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glossary and you have a standard method of naming your keys, what’s easier than highlighting the word/phrase, and clicking a button or two?</a:t>
            </a:r>
          </a:p>
          <a:p>
            <a:r>
              <a:rPr lang="en-US" dirty="0"/>
              <a:t>I’ve built a framework that allows you to add a button to the toolbar, highlight a word and have the word selected be your key.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it’s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8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2957-BC34-7946-B304-E3489DAE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7C7E1-2738-164A-818B-9A345B216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4512E-2ADD-254C-86FF-8D09D889C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what if I want to define my own key? </a:t>
            </a:r>
          </a:p>
          <a:p>
            <a:r>
              <a:rPr lang="en-US" dirty="0"/>
              <a:t>I’ve built some custom </a:t>
            </a:r>
            <a:r>
              <a:rPr lang="en-US" dirty="0" err="1"/>
              <a:t>oXygen</a:t>
            </a:r>
            <a:r>
              <a:rPr lang="en-US" dirty="0"/>
              <a:t> code templates that allow you to do three different things: 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Mimic the button option and use the word as the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your own key.</a:t>
            </a:r>
          </a:p>
          <a:p>
            <a:pPr marL="871855" lvl="1" indent="-457200">
              <a:buFont typeface="+mj-lt"/>
              <a:buAutoNum type="arabicPeriod"/>
            </a:pPr>
            <a:r>
              <a:rPr lang="en-US" dirty="0"/>
              <a:t>Enter an </a:t>
            </a:r>
            <a:r>
              <a:rPr lang="en-US" dirty="0" err="1"/>
              <a:t>xref</a:t>
            </a:r>
            <a:r>
              <a:rPr lang="en-US" dirty="0"/>
              <a:t> that can point to an online resource. </a:t>
            </a:r>
          </a:p>
          <a:p>
            <a:r>
              <a:rPr lang="en-US" b="1" dirty="0"/>
              <a:t>Demo time! </a:t>
            </a:r>
          </a:p>
          <a:p>
            <a:r>
              <a:rPr lang="en-US" dirty="0"/>
              <a:t>Best of all, it too is available for you to use freely.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6DB6-E3D4-9448-A667-2CCAE8F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E66B9-9022-6E42-9A35-052EFFD00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85928-848F-7543-9AC6-8574E1412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now the painful part building a glossary. </a:t>
            </a:r>
          </a:p>
          <a:p>
            <a:pPr lvl="1"/>
            <a:r>
              <a:rPr lang="en-US" dirty="0"/>
              <a:t>Well, it used to be painful.</a:t>
            </a:r>
          </a:p>
          <a:p>
            <a:pPr lvl="1"/>
            <a:r>
              <a:rPr lang="en-US" dirty="0"/>
              <a:t>I’ve written a script that will take an excel spreadsheet with terms and definitions in it and create a map with all the entries (along with keys) for you. </a:t>
            </a:r>
          </a:p>
          <a:p>
            <a:r>
              <a:rPr lang="en-US" dirty="0"/>
              <a:t>Demo  time!</a:t>
            </a:r>
          </a:p>
          <a:p>
            <a:r>
              <a:rPr lang="en-US" dirty="0"/>
              <a:t>That’s great, but I still have to hand mark things.</a:t>
            </a:r>
          </a:p>
          <a:p>
            <a:pPr lvl="1"/>
            <a:r>
              <a:rPr lang="en-US" dirty="0"/>
              <a:t>I’ve got you covered there too.</a:t>
            </a:r>
          </a:p>
          <a:p>
            <a:pPr lvl="1"/>
            <a:r>
              <a:rPr lang="en-US" dirty="0"/>
              <a:t>I’ve  written a script that will markup all your content from your Excel spreadsheets.</a:t>
            </a:r>
          </a:p>
          <a:p>
            <a:r>
              <a:rPr lang="en-US" dirty="0"/>
              <a:t>And like everything else, we’re providing these to you so you can start working on your own DITA glossaries. </a:t>
            </a:r>
          </a:p>
        </p:txBody>
      </p:sp>
    </p:spTree>
    <p:extLst>
      <p:ext uri="{BB962C8B-B14F-4D97-AF65-F5344CB8AC3E}">
        <p14:creationId xmlns:p14="http://schemas.microsoft.com/office/powerpoint/2010/main" val="36128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Title_Slides_2019" id="{6CBD9310-38EA-AC40-A7B7-843D9FFE903B}" vid="{FD10FF7C-DF7F-0D48-8A1E-36D495F498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Arm_PPT_Public</Template>
  <TotalTime>0</TotalTime>
  <Words>527</Words>
  <Application>Microsoft Macintosh PowerPoint</Application>
  <PresentationFormat>Widescreen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Arm_PPT_Public</vt:lpstr>
      <vt:lpstr>Definition of the DITA Glossary</vt:lpstr>
      <vt:lpstr>Overview</vt:lpstr>
      <vt:lpstr>So what is a DITA glossary?</vt:lpstr>
      <vt:lpstr>So what isn’t a DITA glossary?</vt:lpstr>
      <vt:lpstr>What about &lt;glossref&gt;?</vt:lpstr>
      <vt:lpstr>Author experience</vt:lpstr>
      <vt:lpstr>Easier methods</vt:lpstr>
      <vt:lpstr>Easier methods</vt:lpstr>
      <vt:lpstr>Let’s build a glossary</vt:lpstr>
      <vt:lpstr>Eliot Kimber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Wayne Brissette</dc:creator>
  <cp:keywords/>
  <dc:description/>
  <cp:lastModifiedBy/>
  <cp:revision>1</cp:revision>
  <dcterms:created xsi:type="dcterms:W3CDTF">2019-04-08T19:44:14Z</dcterms:created>
  <dcterms:modified xsi:type="dcterms:W3CDTF">2019-04-08T21:55:08Z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